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5715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7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0163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567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571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293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948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983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44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5824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104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158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263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5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6F49A-6D6C-49CA-9746-988A280974A2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BFD75-54FD-41B1-A0D2-7D80B9E6B1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132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7999" cy="107632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45473" y="1247758"/>
            <a:ext cx="65670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FB57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MAXXION </a:t>
            </a:r>
            <a:r>
              <a:rPr lang="es-MX" sz="3200" b="1" dirty="0">
                <a:solidFill>
                  <a:srgbClr val="FB57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FLUID TRACTOR</a:t>
            </a:r>
          </a:p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Aceite Hidráulico para Tractores Agrícolas </a:t>
            </a:r>
            <a:endParaRPr lang="es-MX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45473" y="2289265"/>
            <a:ext cx="656705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>
                <a:solidFill>
                  <a:srgbClr val="FB5715"/>
                </a:solidFill>
              </a:rPr>
              <a:t>DESCRIPCIÓN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Aceite formulado con básicos parafínicos seleccionados y aditivos especiales, depresor del punto de congelación, </a:t>
            </a:r>
            <a:r>
              <a:rPr lang="es-ES" sz="1400" dirty="0" err="1"/>
              <a:t>antiherrumbrantes</a:t>
            </a:r>
            <a:r>
              <a:rPr lang="es-ES" sz="1400" dirty="0"/>
              <a:t>, antioxidantes, detergentes, modificadores de fricción, antiespumantes, </a:t>
            </a:r>
            <a:r>
              <a:rPr lang="es-ES" sz="1400" dirty="0" err="1"/>
              <a:t>antidesgaste</a:t>
            </a:r>
            <a:r>
              <a:rPr lang="es-ES" sz="1400" dirty="0"/>
              <a:t> y de extrema presión para satisfacer los requerimientos de desempeño de los sistemas hidráulicos, transmisiones y sistemas de frenos de los principales fabricantes de tractores agrícolas. </a:t>
            </a:r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pPr algn="ctr"/>
            <a:r>
              <a:rPr lang="es-ES" b="1" u="sng" dirty="0">
                <a:solidFill>
                  <a:srgbClr val="FB57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APLICACIONES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400" dirty="0"/>
              <a:t>Recomendado para el uso en sistemas hidráulicos, transmisiones y sistema de frenos de los principales fabricantes de tractores agrícolas tales como John Deere, New </a:t>
            </a:r>
            <a:r>
              <a:rPr lang="es-ES" sz="1400" dirty="0" err="1"/>
              <a:t>Holland</a:t>
            </a:r>
            <a:r>
              <a:rPr lang="es-ES" sz="1400" dirty="0"/>
              <a:t>, </a:t>
            </a:r>
            <a:r>
              <a:rPr lang="es-ES" sz="1400" dirty="0" err="1"/>
              <a:t>Masey</a:t>
            </a:r>
            <a:r>
              <a:rPr lang="es-ES" sz="1400" dirty="0"/>
              <a:t> Ferguson y Case.</a:t>
            </a:r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pPr algn="ctr"/>
            <a:r>
              <a:rPr lang="es-ES" b="1" u="sng" dirty="0">
                <a:solidFill>
                  <a:srgbClr val="FB57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BENEFICIOS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400" dirty="0"/>
              <a:t>• Características antifricción en frenos y embragues húmedos </a:t>
            </a:r>
          </a:p>
          <a:p>
            <a:pPr algn="just"/>
            <a:r>
              <a:rPr lang="es-ES" sz="1400" dirty="0"/>
              <a:t>• Reduce el desgaste en engranes de la transmisión</a:t>
            </a:r>
          </a:p>
          <a:p>
            <a:pPr algn="just"/>
            <a:r>
              <a:rPr lang="es-ES" sz="1400" dirty="0"/>
              <a:t>• Disminuye el rechinido de frenos </a:t>
            </a:r>
          </a:p>
          <a:p>
            <a:pPr algn="just"/>
            <a:r>
              <a:rPr lang="es-ES" sz="1400" dirty="0"/>
              <a:t>• Protege contra la corrosión y herrumbre </a:t>
            </a:r>
          </a:p>
          <a:p>
            <a:pPr algn="just"/>
            <a:r>
              <a:rPr lang="es-ES" sz="1400" dirty="0"/>
              <a:t>• No daña los sellos de la transmisión y sistema hidráulico </a:t>
            </a:r>
          </a:p>
          <a:p>
            <a:pPr algn="just"/>
            <a:r>
              <a:rPr lang="es-ES" sz="1400" dirty="0"/>
              <a:t>• No daña las partes de cobre </a:t>
            </a:r>
          </a:p>
          <a:p>
            <a:pPr algn="just"/>
            <a:r>
              <a:rPr lang="es-ES" sz="1400" dirty="0"/>
              <a:t>• No forma espuma </a:t>
            </a:r>
          </a:p>
          <a:p>
            <a:pPr algn="just"/>
            <a:r>
              <a:rPr lang="es-ES" sz="1400" dirty="0"/>
              <a:t>• Estabilidad al corte </a:t>
            </a:r>
          </a:p>
          <a:p>
            <a:pPr algn="just"/>
            <a:r>
              <a:rPr lang="es-ES" sz="1400" dirty="0"/>
              <a:t>• Evita la formación de Lodos. </a:t>
            </a:r>
            <a:endParaRPr lang="es-MX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1088"/>
            <a:ext cx="6858000" cy="33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0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45473" y="1348976"/>
            <a:ext cx="656705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>
                <a:solidFill>
                  <a:srgbClr val="FB5715"/>
                </a:solidFill>
              </a:rPr>
              <a:t>RECOMENDADO PARA LAS ESPECIFICACIONES:</a:t>
            </a:r>
          </a:p>
          <a:p>
            <a:pPr algn="just"/>
            <a:endParaRPr lang="es-ES" b="1" dirty="0">
              <a:solidFill>
                <a:srgbClr val="FB5715"/>
              </a:solidFill>
            </a:endParaRPr>
          </a:p>
          <a:p>
            <a:pPr algn="just"/>
            <a:r>
              <a:rPr lang="es-MX" sz="1400" dirty="0"/>
              <a:t>✓ J20C ✓ J20D ✓ NEW HOLLAND ✓ FNHA-2-C-200 ✓ AGCO </a:t>
            </a:r>
            <a:r>
              <a:rPr lang="es-MX" sz="1400" dirty="0" err="1"/>
              <a:t>Powerfluid</a:t>
            </a:r>
            <a:r>
              <a:rPr lang="es-MX" sz="1400" dirty="0"/>
              <a:t> 821XL ✓ AGCO Q-188 ✓ MASEY FERGUSON M1135 ✓ MASEY FERGUSON M1141 ✓ MASEY FERGUSON M1143 ✓ MASEY FERGUSON M1145 ✓ Q1826, ✓ CASE CORP MS-1206, MS-1207 ✓ KUBOTA UDT ✓ FORD ESN-M2C86-B/C ✓ FORD ESN-M2C134-D ✓ Allison C-4 ✓ Komatsu ✓ Deutz-</a:t>
            </a:r>
            <a:r>
              <a:rPr lang="es-MX" sz="1400" dirty="0" err="1"/>
              <a:t>Fahr</a:t>
            </a:r>
            <a:r>
              <a:rPr lang="es-MX" sz="1400" dirty="0"/>
              <a:t> ✓ SAME ✓ TASA ✓ ZF TE-ML 03E/05F, 06K, 17E, 21F, 06D, 06E ✓ TO2-TO4</a:t>
            </a:r>
          </a:p>
          <a:p>
            <a:pPr algn="just"/>
            <a:endParaRPr lang="es-ES" sz="1400" dirty="0"/>
          </a:p>
          <a:p>
            <a:pPr algn="just"/>
            <a:r>
              <a:rPr lang="es-MX" sz="1400" dirty="0"/>
              <a:t>Se aplica en todo equipo móvil agrícola como: JOHN DEERE, ALLIS CHALMERS, FORD MOTOR CO., INTERNATIONAL HARVESTER, MASSEY FERGUSON, J I CASE, WHITE FARM EQUIPMENT cubriendo los requisitos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b="1" u="sng" dirty="0">
                <a:solidFill>
                  <a:srgbClr val="FB5715"/>
                </a:solidFill>
              </a:rPr>
              <a:t>CARACTERÍSTICAS TÍPICAS</a:t>
            </a:r>
          </a:p>
          <a:p>
            <a:pPr algn="just"/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BDBAB5-6B6E-4CF2-B18D-257DA437A4C7}"/>
              </a:ext>
            </a:extLst>
          </p:cNvPr>
          <p:cNvSpPr txBox="1"/>
          <p:nvPr/>
        </p:nvSpPr>
        <p:spPr>
          <a:xfrm>
            <a:off x="145473" y="8100536"/>
            <a:ext cx="65670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1400" i="1" dirty="0"/>
          </a:p>
          <a:p>
            <a:pPr algn="just"/>
            <a:r>
              <a:rPr lang="es-ES" sz="1400" i="1" dirty="0"/>
              <a:t>Para información adicional contacte a su representante </a:t>
            </a:r>
            <a:r>
              <a:rPr lang="es-ES" sz="1400" i="1" dirty="0" err="1" smtClean="0"/>
              <a:t>Maxxion</a:t>
            </a:r>
            <a:endParaRPr lang="es-E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7999" cy="107632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11088"/>
            <a:ext cx="6858000" cy="332912"/>
          </a:xfrm>
          <a:prstGeom prst="rect">
            <a:avLst/>
          </a:prstGeom>
        </p:spPr>
      </p:pic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087606"/>
              </p:ext>
            </p:extLst>
          </p:nvPr>
        </p:nvGraphicFramePr>
        <p:xfrm>
          <a:off x="674224" y="4489244"/>
          <a:ext cx="5509549" cy="366916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77287">
                  <a:extLst>
                    <a:ext uri="{9D8B030D-6E8A-4147-A177-3AD203B41FA5}">
                      <a16:colId xmlns:a16="http://schemas.microsoft.com/office/drawing/2014/main" val="3408310772"/>
                    </a:ext>
                  </a:extLst>
                </a:gridCol>
                <a:gridCol w="1137964">
                  <a:extLst>
                    <a:ext uri="{9D8B030D-6E8A-4147-A177-3AD203B41FA5}">
                      <a16:colId xmlns:a16="http://schemas.microsoft.com/office/drawing/2014/main" val="3149564770"/>
                    </a:ext>
                  </a:extLst>
                </a:gridCol>
                <a:gridCol w="1194298">
                  <a:extLst>
                    <a:ext uri="{9D8B030D-6E8A-4147-A177-3AD203B41FA5}">
                      <a16:colId xmlns:a16="http://schemas.microsoft.com/office/drawing/2014/main" val="3933516715"/>
                    </a:ext>
                  </a:extLst>
                </a:gridCol>
              </a:tblGrid>
              <a:tr h="4819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</a:rPr>
                        <a:t>PRUEBAS</a:t>
                      </a:r>
                      <a:endParaRPr lang="es-MX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B571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</a:rPr>
                        <a:t>MÉTODO</a:t>
                      </a:r>
                      <a:endParaRPr lang="es-MX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B571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</a:rPr>
                        <a:t>VALOR TÍPICO</a:t>
                      </a:r>
                      <a:endParaRPr lang="es-MX" sz="1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B571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299760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Color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D1500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0297931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Apariencia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Visual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Brillante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7066724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Densidad @20°C, g/ml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D1298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0.87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1000414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Viscosidad Cinemática 40°C, Cst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D445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62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0412827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Viscosidad Cinemática 100°C, Cst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D445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9.9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962617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Índice de Viscosidad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D2270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150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8686703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Temperatura de inflamación °C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D92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195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2365795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Temperatura mínima de fluidez °C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D97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-38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659305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TBN mg KOH/g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D2896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9.5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330736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Secuencia I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20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5146707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Secuencia II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50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5558738"/>
                  </a:ext>
                </a:extLst>
              </a:tr>
              <a:tr h="262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Secuencia III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 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20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199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876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357</Words>
  <Application>Microsoft Office PowerPoint</Application>
  <PresentationFormat>Carta (216 x 279 mm)</PresentationFormat>
  <Paragraphs>71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SOLUB</dc:creator>
  <cp:lastModifiedBy>Dell</cp:lastModifiedBy>
  <cp:revision>21</cp:revision>
  <dcterms:created xsi:type="dcterms:W3CDTF">2020-02-10T15:37:54Z</dcterms:created>
  <dcterms:modified xsi:type="dcterms:W3CDTF">2024-03-20T18:16:17Z</dcterms:modified>
</cp:coreProperties>
</file>